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9" r:id="rId11"/>
    <p:sldId id="271" r:id="rId12"/>
    <p:sldId id="273" r:id="rId13"/>
    <p:sldId id="274" r:id="rId14"/>
    <p:sldId id="276" r:id="rId15"/>
    <p:sldId id="277" r:id="rId16"/>
    <p:sldId id="275" r:id="rId17"/>
  </p:sldIdLst>
  <p:sldSz cx="12192000" cy="6858000"/>
  <p:notesSz cx="6858000" cy="9144000"/>
  <p:embeddedFontLst>
    <p:embeddedFont>
      <p:font typeface="Under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ld Press" panose="020B0604020202020204" charset="0"/>
      <p:regular r:id="rId25"/>
      <p:italic r:id="rId26"/>
    </p:embeddedFont>
    <p:embeddedFont>
      <p:font typeface="Rockwell Condensed" panose="02060603050405020104" pitchFamily="18" charset="0"/>
      <p:regular r:id="rId27"/>
      <p:bold r:id="rId2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FAFCC183-5740-4891-945A-787BA5310FC0}"/>
              </a:ext>
            </a:extLst>
          </p:cNvPr>
          <p:cNvSpPr/>
          <p:nvPr userDrawn="1"/>
        </p:nvSpPr>
        <p:spPr>
          <a:xfrm>
            <a:off x="115324" y="5618419"/>
            <a:ext cx="25731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dirty="0">
                <a:solidFill>
                  <a:srgbClr val="990033"/>
                </a:solidFill>
                <a:latin typeface="Under" panose="03000600000000000000" pitchFamily="66" charset="0"/>
              </a:rPr>
              <a:t>e</a:t>
            </a:r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val="33876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1994D79-05CE-4A18-8B60-76B979CB9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6B7CB52C-2E40-4535-943C-A9F00E70A0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4B884B6-E0AB-45B5-9B5D-F4B4DA58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B83C60A-5970-40B3-9BBC-0C845FE8C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DF7E992-EF9D-449E-9248-77DD0714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5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95550745-FD2F-4ACF-94D6-CBAD37195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270EC13-2256-4C45-B7F6-22DE85602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E51CE86-88CE-4BD2-AA1C-555D9C88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1F0B2E9-700C-4A08-AE9F-C02A73AA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F620B18-6E27-4201-B8F8-BB8FBB5B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2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C863940-3F37-47A3-830C-A7F2E271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1267127-8877-419D-B754-5BA2FF9A9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C994C5A-D1B4-4105-98E6-B2D0D768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646CB0F-8C7B-4B23-92BC-639439F9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AFAA187-AEE2-484D-B2FB-5DEB8E186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7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17A060A-B3EF-4C69-AA9A-DA05CE3A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437CBCA-BDCA-4270-9A7A-A44ACB7F1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CC1EFDD-6532-4F6D-8C75-66818D8A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D24822E-A6BC-45A1-8FB6-A59B038F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CE01E71-F80B-4876-9348-3EEF9521A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48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C405F00-E219-4EF4-AC42-C9A5D184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CC7228C-3FA8-49EE-9BF0-5E8EE4BC0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D4C01560-689B-495D-BC4B-D53AAADC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87607F4-5429-4B47-BEE2-40FAEF35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105B3E6-D992-4871-80EF-7B623147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B3A5430-FECA-4AEC-AE94-0DDD2BE0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344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D2D7374-2F96-41CD-B7BB-60C65B19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87653E1-FCB7-4541-B034-5578F51FF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3D7B405-318E-4152-8E78-D87F64797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C6E7C500-1EAD-4824-96B4-0F7E94216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E60B73DC-361D-45CA-9F48-8842302EB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09E626AA-1782-4765-A5D1-0796791D0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59889DC6-C6BE-4B56-AAB0-E87DA8F1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0CDE72E4-E89E-419D-AEF9-36C157F9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0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E0111C8-8F41-43DA-BABF-4E134DB50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55727F2-1FAF-47BE-ABB2-D3D378E1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CF18AE37-EEA3-4286-B874-5FB6DB8C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92F8BD2-CD18-4644-AAB8-6F354C70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44E972C-0D01-4A97-9410-D0EF3D2548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111"/>
            <a:ext cx="12185767" cy="6852889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A31AF61B-5A66-43A8-BB71-DEFAF8CB0B9A}"/>
              </a:ext>
            </a:extLst>
          </p:cNvPr>
          <p:cNvSpPr/>
          <p:nvPr userDrawn="1"/>
        </p:nvSpPr>
        <p:spPr>
          <a:xfrm>
            <a:off x="115324" y="5618419"/>
            <a:ext cx="25731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dirty="0">
                <a:solidFill>
                  <a:srgbClr val="990033"/>
                </a:solidFill>
                <a:latin typeface="Under" panose="03000600000000000000" pitchFamily="66" charset="0"/>
              </a:rPr>
              <a:t>e</a:t>
            </a:r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val="28965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572E783E-4940-4F03-9995-119C1046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613935A1-0DDD-4B6A-BD6C-BA34AF572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8BE8611E-32DF-45F0-9010-B7696B1C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7A994966-F1E8-4EDE-B868-C067381449E2}"/>
              </a:ext>
            </a:extLst>
          </p:cNvPr>
          <p:cNvSpPr/>
          <p:nvPr userDrawn="1"/>
        </p:nvSpPr>
        <p:spPr>
          <a:xfrm>
            <a:off x="115324" y="5618419"/>
            <a:ext cx="25731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600" dirty="0">
                <a:solidFill>
                  <a:srgbClr val="990033"/>
                </a:solidFill>
                <a:latin typeface="Under" panose="03000600000000000000" pitchFamily="66" charset="0"/>
              </a:rPr>
              <a:t>e</a:t>
            </a:r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val="366094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15251E0-7084-4D52-A007-4282E1DC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707D4D9-790B-4CBF-AA6B-071B57A84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0543E50-5C29-422C-B4C7-D4C37DC53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A6FCA83-263F-424C-945A-3A7B1934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4C83EAF-F408-493E-9C43-C1E2B2B1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A8BEFF3-71B1-461B-9F78-8E5524A2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8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A5BEA1C-6B38-4D6F-8F17-02608826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40F3B96B-7A0B-4BC7-8158-9A76C5D16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6D23D96-2AFF-47EB-90C0-3C7B766E3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1447BB6-B9B3-4036-94B6-54049271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0EB8455-33D6-41ED-BE2C-9574E4A81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2E0F6A7-BD56-4D97-B19D-CC1E8AA1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13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C578708E-D34D-44AF-94FA-D7CE34E4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4E019BA-368F-4AF1-B728-935F29F83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4A5E9A8-1583-4725-85DB-C374918CA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D89F-40BC-45A1-B2F4-15A56ECA5769}" type="datetimeFigureOut">
              <a:rPr lang="it-IT" smtClean="0"/>
              <a:t>14/11/2017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4E1B4C1-4976-4C08-B14A-56FB48B4E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35920C1-2765-4AF7-9D3A-BB87E01FE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5E9CA-CA3D-4D35-9721-0492412340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27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853B1D72-2AE8-4F90-BE5F-BDEC0E4CF4D4}"/>
              </a:ext>
            </a:extLst>
          </p:cNvPr>
          <p:cNvSpPr/>
          <p:nvPr/>
        </p:nvSpPr>
        <p:spPr>
          <a:xfrm>
            <a:off x="4782180" y="3200036"/>
            <a:ext cx="704199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latin typeface="Rockwell Condensed" panose="02060603050405020104" pitchFamily="18" charset="0"/>
              </a:rPr>
              <a:t>19 novembre 2017</a:t>
            </a:r>
          </a:p>
          <a:p>
            <a:r>
              <a:rPr lang="it-IT" sz="4800" dirty="0">
                <a:solidFill>
                  <a:schemeClr val="accent2">
                    <a:lumMod val="75000"/>
                  </a:schemeClr>
                </a:solidFill>
                <a:latin typeface="Rockwell Condensed" panose="02060603050405020104" pitchFamily="18" charset="0"/>
              </a:rPr>
              <a:t>GIORNATA MONDIALE DEI POVERI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9028598-B317-40A2-981E-56B30E469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5" y="639191"/>
            <a:ext cx="4501905" cy="5391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79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84A8BD6B-6F5E-4DB7-862A-0ECCC34B7320}"/>
              </a:ext>
            </a:extLst>
          </p:cNvPr>
          <p:cNvSpPr/>
          <p:nvPr/>
        </p:nvSpPr>
        <p:spPr>
          <a:xfrm>
            <a:off x="216542" y="4626307"/>
            <a:ext cx="11386461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«</a:t>
            </a:r>
            <a:r>
              <a:rPr lang="it-IT" sz="3200" dirty="0">
                <a:latin typeface="Rockwell Condensed" panose="02060603050405020104" pitchFamily="18" charset="0"/>
              </a:rPr>
              <a:t>Se volete onorare il corpo di Cristo, non disdegnatelo quando è nudo; non onorate il Cristo eucaristico con paramenti di seta, mentre fuori del tempio trascurate quest’altro Cristo che è afflitto dal freddo e dalla nudità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»</a:t>
            </a:r>
            <a:r>
              <a:rPr lang="it-IT" sz="3200" dirty="0">
                <a:latin typeface="Rockwell Condensed" panose="02060603050405020104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it-IT" dirty="0"/>
              <a:t>(s. Giovanni Crisostomo, </a:t>
            </a:r>
            <a:r>
              <a:rPr lang="it-IT" dirty="0" err="1"/>
              <a:t>Hom</a:t>
            </a:r>
            <a:r>
              <a:rPr lang="it-IT" dirty="0"/>
              <a:t>. in </a:t>
            </a:r>
            <a:r>
              <a:rPr lang="it-IT" dirty="0" err="1"/>
              <a:t>Matthaeum</a:t>
            </a:r>
            <a:r>
              <a:rPr lang="it-IT" dirty="0"/>
              <a:t>, 50, 3: PG 58).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BC5716F-7D61-49CE-B864-E7D131BBC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08" y="645952"/>
            <a:ext cx="6085261" cy="377286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3D91EE8-69A7-4E62-8DEF-29FC2FB5A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22" y="2170914"/>
            <a:ext cx="2038350" cy="22479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5A01BC0-64BF-43E0-AA1E-E3AC43459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125" y="2456664"/>
            <a:ext cx="29527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4474C5E3-17AB-49F5-A4B6-CD09AB8D05E9}"/>
              </a:ext>
            </a:extLst>
          </p:cNvPr>
          <p:cNvSpPr/>
          <p:nvPr/>
        </p:nvSpPr>
        <p:spPr>
          <a:xfrm>
            <a:off x="6493079" y="1716565"/>
            <a:ext cx="53353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Povertà significa un cuore umile che sa accogliere la propria condizione di creatura limitata e peccatrice per superare la tentazione di onnipotenza, che illude di essere immortali. </a:t>
            </a:r>
          </a:p>
          <a:p>
            <a:pPr>
              <a:lnSpc>
                <a:spcPct val="9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  <a:p>
            <a:pPr>
              <a:lnSpc>
                <a:spcPct val="9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La povertà è un atteggiamento del cuore che impedisce di pensare al denaro, alla carriera, al lusso come obiettivo di vita e condizione per la felicità. </a:t>
            </a:r>
          </a:p>
          <a:p>
            <a:pPr>
              <a:lnSpc>
                <a:spcPct val="9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AE07E3D-CA1D-440F-BB54-4778BA2C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9" y="822121"/>
            <a:ext cx="5428376" cy="54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6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4474C5E3-17AB-49F5-A4B6-CD09AB8D05E9}"/>
              </a:ext>
            </a:extLst>
          </p:cNvPr>
          <p:cNvSpPr/>
          <p:nvPr/>
        </p:nvSpPr>
        <p:spPr>
          <a:xfrm>
            <a:off x="6476301" y="630151"/>
            <a:ext cx="5444455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  <a:p>
            <a:pPr>
              <a:lnSpc>
                <a:spcPct val="9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E’ la povertà, piuttosto, che crea le condizioni per assumere liberamente le responsabilità personali e sociali, nonostante i propri limiti, confidando nella vicinanza di Dio e sostenuti dalla sua grazia. </a:t>
            </a:r>
          </a:p>
          <a:p>
            <a:pPr>
              <a:lnSpc>
                <a:spcPct val="9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  <a:p>
            <a:pPr>
              <a:lnSpc>
                <a:spcPct val="9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La povertà, così intesa, è il metro che permette di valutare l’uso corretto dei beni materiali, e anche di vivere in modo non egoistico e possessivo i legami e gli affetti </a:t>
            </a:r>
          </a:p>
          <a:p>
            <a:pPr>
              <a:lnSpc>
                <a:spcPct val="90000"/>
              </a:lnSpc>
            </a:pPr>
            <a:r>
              <a:rPr lang="it-IT" dirty="0"/>
              <a:t>(</a:t>
            </a:r>
            <a:r>
              <a:rPr lang="it-IT" dirty="0" err="1"/>
              <a:t>cfr</a:t>
            </a:r>
            <a:r>
              <a:rPr lang="it-IT" dirty="0"/>
              <a:t> Catechismo della Chiesa Cattolica, </a:t>
            </a:r>
            <a:r>
              <a:rPr lang="it-IT" dirty="0" err="1"/>
              <a:t>nn</a:t>
            </a:r>
            <a:r>
              <a:rPr lang="it-IT" dirty="0"/>
              <a:t>. 25-45).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233926A-BCA8-41E6-B6AB-6A862B61C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23463"/>
          <a:stretch/>
        </p:blipFill>
        <p:spPr>
          <a:xfrm>
            <a:off x="260321" y="3377057"/>
            <a:ext cx="5335136" cy="23489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713074D-1AEE-419E-92D5-53AEFCE571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4"/>
          <a:stretch/>
        </p:blipFill>
        <p:spPr>
          <a:xfrm>
            <a:off x="260321" y="630151"/>
            <a:ext cx="5335136" cy="22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07FDCE55-04C6-4358-90A9-CDBB32A75047}"/>
              </a:ext>
            </a:extLst>
          </p:cNvPr>
          <p:cNvSpPr/>
          <p:nvPr/>
        </p:nvSpPr>
        <p:spPr>
          <a:xfrm>
            <a:off x="430633" y="1778355"/>
            <a:ext cx="113139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atin typeface="Rockwell Condensed" panose="02060603050405020104" pitchFamily="18" charset="0"/>
              </a:rPr>
              <a:t>Questa  Giornata intende stimolare in primo luogo i credenti perché reagiscano alla cultura dello scarto e dello spreco, facendo propria la cultura dell’incontro.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4BB70D6-37E5-42F1-BF25-18BCECAE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172" y="3583346"/>
            <a:ext cx="6484690" cy="302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07FDCE55-04C6-4358-90A9-CDBB32A75047}"/>
              </a:ext>
            </a:extLst>
          </p:cNvPr>
          <p:cNvSpPr/>
          <p:nvPr/>
        </p:nvSpPr>
        <p:spPr>
          <a:xfrm>
            <a:off x="447412" y="1577019"/>
            <a:ext cx="11213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atin typeface="Rockwell Condensed" panose="02060603050405020104" pitchFamily="18" charset="0"/>
              </a:rPr>
              <a:t>Al tempo stesso l’invito è rivolto a tutti, indipendentemente dall’appartenenza religiosa, perché si aprano alla condivisione con i poveri in ogni forma di solidarietà, come segno concreto di fratellanza.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453D7350-BD67-44CC-99AE-50187C60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00" b="14392"/>
          <a:stretch/>
        </p:blipFill>
        <p:spPr>
          <a:xfrm>
            <a:off x="4630723" y="3633639"/>
            <a:ext cx="7133788" cy="28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07FDCE55-04C6-4358-90A9-CDBB32A75047}"/>
              </a:ext>
            </a:extLst>
          </p:cNvPr>
          <p:cNvSpPr/>
          <p:nvPr/>
        </p:nvSpPr>
        <p:spPr>
          <a:xfrm>
            <a:off x="816527" y="1694465"/>
            <a:ext cx="10911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atin typeface="Rockwell Condensed" panose="02060603050405020104" pitchFamily="18" charset="0"/>
              </a:rPr>
              <a:t>Dio ha creato il cielo e la terra per tutti; sono gli uomini, purtroppo, che hanno innalzato confini, mura e recinti, tradendo il dono originario destinato all’umanità senza alcuna esclusione.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6274DB6-EC42-4940-B576-F54E5906D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71"/>
          <a:stretch/>
        </p:blipFill>
        <p:spPr>
          <a:xfrm>
            <a:off x="3548543" y="3613879"/>
            <a:ext cx="8071475" cy="30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0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BCB0FCDA-0F88-41C8-A47F-A38F91B8E7AC}"/>
              </a:ext>
            </a:extLst>
          </p:cNvPr>
          <p:cNvSpPr/>
          <p:nvPr/>
        </p:nvSpPr>
        <p:spPr>
          <a:xfrm>
            <a:off x="326466" y="544124"/>
            <a:ext cx="56470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>
                <a:latin typeface="Rockwell Condensed" panose="02060603050405020104" pitchFamily="18" charset="0"/>
              </a:rPr>
              <a:t>Questa nuova 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Giornata Mondiale</a:t>
            </a:r>
            <a:r>
              <a:rPr lang="it-IT" sz="3200" dirty="0">
                <a:latin typeface="Rockwell Condensed" panose="02060603050405020104" pitchFamily="18" charset="0"/>
              </a:rPr>
              <a:t>, pertanto, diventi un richiamo forte alla nostra coscienza credente affinché siamo sempre più convinti che condividere con i poveri ci permette di comprendere il Vangelo nella sua verità più profonda.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74C6DD6-F10E-4672-8798-D2C2A4302A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7" y="5356670"/>
            <a:ext cx="4130101" cy="98734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355DD9F7-C109-49F1-88BD-7E8C2556322D}"/>
              </a:ext>
            </a:extLst>
          </p:cNvPr>
          <p:cNvSpPr/>
          <p:nvPr/>
        </p:nvSpPr>
        <p:spPr>
          <a:xfrm>
            <a:off x="326466" y="3910120"/>
            <a:ext cx="111590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dirty="0">
                <a:solidFill>
                  <a:srgbClr val="990033"/>
                </a:solidFill>
                <a:latin typeface="Rockwell Condensed" panose="02060603050405020104" pitchFamily="18" charset="0"/>
              </a:rPr>
              <a:t>I poveri non sono un problema: sono una risorsa a cui attingere per accogliere e vivere l’essenza del Vangelo.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4AEC4E41-2F29-4EFC-955C-8116A9ABF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632" y="544124"/>
            <a:ext cx="5258237" cy="31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098A477-F971-4869-8D50-8BA1B100FB79}"/>
              </a:ext>
            </a:extLst>
          </p:cNvPr>
          <p:cNvSpPr/>
          <p:nvPr/>
        </p:nvSpPr>
        <p:spPr>
          <a:xfrm>
            <a:off x="6380860" y="1986336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800" dirty="0">
                <a:latin typeface="Rockwell Condensed" panose="02060603050405020104" pitchFamily="18" charset="0"/>
              </a:rPr>
              <a:t>«</a:t>
            </a:r>
            <a:r>
              <a:rPr lang="it-IT" sz="4800" dirty="0">
                <a:solidFill>
                  <a:srgbClr val="990033"/>
                </a:solidFill>
                <a:latin typeface="Rockwell Condensed" panose="02060603050405020104" pitchFamily="18" charset="0"/>
              </a:rPr>
              <a:t>Figlioli, non amiamo a parole né con la lingua, ma con i fatti e nella verità</a:t>
            </a:r>
            <a:r>
              <a:rPr lang="it-IT" sz="4800" dirty="0">
                <a:latin typeface="Rockwell Condensed" panose="02060603050405020104" pitchFamily="18" charset="0"/>
              </a:rPr>
              <a:t>» </a:t>
            </a:r>
          </a:p>
          <a:p>
            <a:r>
              <a:rPr lang="it-IT" dirty="0"/>
              <a:t>(1 </a:t>
            </a:r>
            <a:r>
              <a:rPr lang="it-IT" dirty="0" err="1"/>
              <a:t>Gv</a:t>
            </a:r>
            <a:r>
              <a:rPr lang="it-IT" dirty="0"/>
              <a:t> 3,18).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EC0B535-105F-406F-9FD0-E979EBE76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01" y="1352224"/>
            <a:ext cx="5542327" cy="36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A5F46EE-6D80-49AB-A09E-8EE10D99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0" b="90000" l="8667" r="94267">
                        <a14:foregroundMark x1="8667" y1="84000" x2="8667" y2="84000"/>
                        <a14:foregroundMark x1="8933" y1="88900" x2="8933" y2="88900"/>
                        <a14:foregroundMark x1="90400" y1="82800" x2="90400" y2="82800"/>
                        <a14:foregroundMark x1="94333" y1="84200" x2="94333" y2="84200"/>
                        <a14:foregroundMark x1="66533" y1="7600" x2="66533" y2="7600"/>
                      </a14:backgroundRemoval>
                    </a14:imgEffect>
                  </a14:imgLayer>
                </a14:imgProps>
              </a:ext>
            </a:extLst>
          </a:blip>
          <a:srcRect l="6531" r="5132" b="15787"/>
          <a:stretch/>
        </p:blipFill>
        <p:spPr>
          <a:xfrm>
            <a:off x="-1" y="3003259"/>
            <a:ext cx="6065241" cy="385474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A3467528-FF04-4A1F-A5BD-5E3506D09BD5}"/>
              </a:ext>
            </a:extLst>
          </p:cNvPr>
          <p:cNvSpPr/>
          <p:nvPr/>
        </p:nvSpPr>
        <p:spPr>
          <a:xfrm>
            <a:off x="6673454" y="995976"/>
            <a:ext cx="493690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«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In questo sta l’amore:</a:t>
            </a:r>
          </a:p>
          <a:p>
            <a:pPr>
              <a:lnSpc>
                <a:spcPct val="80000"/>
              </a:lnSpc>
            </a:pP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non siamo stati noi ad amare Dio, ma è lui che ha amato noi</a:t>
            </a:r>
            <a:r>
              <a:rPr lang="it-IT" sz="2800" dirty="0">
                <a:latin typeface="Rockwell Condensed" panose="02060603050405020104" pitchFamily="18" charset="0"/>
              </a:rPr>
              <a:t>» </a:t>
            </a:r>
          </a:p>
          <a:p>
            <a:pPr>
              <a:lnSpc>
                <a:spcPct val="80000"/>
              </a:lnSpc>
            </a:pPr>
            <a:r>
              <a:rPr lang="it-IT" dirty="0"/>
              <a:t>(1 </a:t>
            </a:r>
            <a:r>
              <a:rPr lang="it-IT" dirty="0" err="1"/>
              <a:t>Gv</a:t>
            </a:r>
            <a:r>
              <a:rPr lang="it-IT" dirty="0"/>
              <a:t> 4,10)</a:t>
            </a:r>
          </a:p>
          <a:p>
            <a:pPr>
              <a:lnSpc>
                <a:spcPct val="80000"/>
              </a:lnSpc>
            </a:pPr>
            <a:endParaRPr lang="it-IT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endParaRPr lang="it-IT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«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Noi amiamo perché egli ci ha amati per primo</a:t>
            </a:r>
            <a:r>
              <a:rPr lang="it-IT" sz="2800" dirty="0">
                <a:latin typeface="Rockwell Condensed" panose="02060603050405020104" pitchFamily="18" charset="0"/>
              </a:rPr>
              <a:t>» </a:t>
            </a:r>
          </a:p>
          <a:p>
            <a:pPr>
              <a:lnSpc>
                <a:spcPct val="80000"/>
              </a:lnSpc>
            </a:pPr>
            <a:r>
              <a:rPr lang="it-IT" dirty="0"/>
              <a:t>(1 </a:t>
            </a:r>
            <a:r>
              <a:rPr lang="it-IT" dirty="0" err="1"/>
              <a:t>Gv</a:t>
            </a:r>
            <a:r>
              <a:rPr lang="it-IT" dirty="0"/>
              <a:t> 4,10)</a:t>
            </a:r>
          </a:p>
          <a:p>
            <a:pPr>
              <a:lnSpc>
                <a:spcPct val="80000"/>
              </a:lnSpc>
            </a:pPr>
            <a:endParaRPr lang="it-IT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«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In questo abbiamo conosciuto l’amore, nel fatto che egli ha dato la sua vita per noi; quindi anche noi dobbiamo dare la vita per i fratelli</a:t>
            </a:r>
            <a:r>
              <a:rPr lang="it-IT" sz="2800" dirty="0">
                <a:latin typeface="Rockwell Condensed" panose="02060603050405020104" pitchFamily="18" charset="0"/>
              </a:rPr>
              <a:t>»  </a:t>
            </a:r>
            <a:r>
              <a:rPr lang="it-IT" dirty="0"/>
              <a:t>(1 </a:t>
            </a:r>
            <a:r>
              <a:rPr lang="it-IT" dirty="0" err="1"/>
              <a:t>Gv</a:t>
            </a:r>
            <a:r>
              <a:rPr lang="it-IT" dirty="0"/>
              <a:t> 3,16).</a:t>
            </a:r>
          </a:p>
        </p:txBody>
      </p:sp>
    </p:spTree>
    <p:extLst>
      <p:ext uri="{BB962C8B-B14F-4D97-AF65-F5344CB8AC3E}">
        <p14:creationId xmlns:p14="http://schemas.microsoft.com/office/powerpoint/2010/main" val="149931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AC3E8FEB-B566-43D0-9B12-C7B03ED7D83E}"/>
              </a:ext>
            </a:extLst>
          </p:cNvPr>
          <p:cNvSpPr txBox="1"/>
          <p:nvPr/>
        </p:nvSpPr>
        <p:spPr>
          <a:xfrm>
            <a:off x="2668244" y="354761"/>
            <a:ext cx="6744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4000" dirty="0">
                <a:latin typeface="Rockwell Condensed" panose="02060603050405020104" pitchFamily="18" charset="0"/>
              </a:rPr>
              <a:t>Un tale amore non può rimanere </a:t>
            </a:r>
          </a:p>
          <a:p>
            <a:pPr>
              <a:lnSpc>
                <a:spcPct val="80000"/>
              </a:lnSpc>
            </a:pPr>
            <a:r>
              <a:rPr lang="it-IT" sz="4000" dirty="0">
                <a:latin typeface="Rockwell Condensed" panose="02060603050405020104" pitchFamily="18" charset="0"/>
              </a:rPr>
              <a:t>senza risposta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F86661E-A826-4D7E-A254-ECA6CD957B27}"/>
              </a:ext>
            </a:extLst>
          </p:cNvPr>
          <p:cNvSpPr txBox="1"/>
          <p:nvPr/>
        </p:nvSpPr>
        <p:spPr>
          <a:xfrm>
            <a:off x="2668244" y="1431979"/>
            <a:ext cx="6667500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La misericordia che sgorga dal cuore della Trinità può arrivare a mettere in movimento la nostra vita e generare compassione e opere di misericordia per i fratelli e le sorelle che si trovano in necessità.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8BAB045-80D8-4259-B8A8-6CDAFEA72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1" b="15124"/>
          <a:stretch/>
        </p:blipFill>
        <p:spPr>
          <a:xfrm>
            <a:off x="2668245" y="3331029"/>
            <a:ext cx="6744411" cy="32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2C6ABE1-910A-45B1-9157-5247CB34C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7" r="19877"/>
          <a:stretch/>
        </p:blipFill>
        <p:spPr>
          <a:xfrm>
            <a:off x="232157" y="451735"/>
            <a:ext cx="2977574" cy="54092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6CD3710-A08D-4A28-8A24-894A49E97C8E}"/>
              </a:ext>
            </a:extLst>
          </p:cNvPr>
          <p:cNvSpPr txBox="1"/>
          <p:nvPr/>
        </p:nvSpPr>
        <p:spPr>
          <a:xfrm>
            <a:off x="3390408" y="2400022"/>
            <a:ext cx="9118833" cy="256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8800" dirty="0">
                <a:solidFill>
                  <a:srgbClr val="990033"/>
                </a:solidFill>
                <a:latin typeface="Old Press" panose="02000500000000000000" pitchFamily="2" charset="0"/>
              </a:rPr>
              <a:t>QUESTO POVERO GRIDA </a:t>
            </a:r>
          </a:p>
          <a:p>
            <a:pPr>
              <a:lnSpc>
                <a:spcPct val="80000"/>
              </a:lnSpc>
            </a:pPr>
            <a:r>
              <a:rPr lang="it-IT" sz="8800" dirty="0">
                <a:solidFill>
                  <a:srgbClr val="990033"/>
                </a:solidFill>
                <a:latin typeface="Old Press" panose="02000500000000000000" pitchFamily="2" charset="0"/>
              </a:rPr>
              <a:t>E IL SIGNORE LO ASCOLTA</a:t>
            </a:r>
            <a:endParaRPr lang="it-IT" sz="8800" dirty="0">
              <a:latin typeface="Old Press" panose="02000500000000000000" pitchFamily="2" charset="0"/>
            </a:endParaRPr>
          </a:p>
          <a:p>
            <a:pPr>
              <a:lnSpc>
                <a:spcPct val="80000"/>
              </a:lnSpc>
            </a:pPr>
            <a:r>
              <a:rPr lang="it-IT" sz="2400" dirty="0"/>
              <a:t>(</a:t>
            </a:r>
            <a:r>
              <a:rPr lang="it-IT" sz="2400" dirty="0" err="1"/>
              <a:t>Sal</a:t>
            </a:r>
            <a:r>
              <a:rPr lang="it-IT" sz="2400" dirty="0"/>
              <a:t> 34,7)</a:t>
            </a:r>
          </a:p>
        </p:txBody>
      </p:sp>
    </p:spTree>
    <p:extLst>
      <p:ext uri="{BB962C8B-B14F-4D97-AF65-F5344CB8AC3E}">
        <p14:creationId xmlns:p14="http://schemas.microsoft.com/office/powerpoint/2010/main" val="193201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6B2E373E-6B15-4945-8954-FBF53FE03598}"/>
              </a:ext>
            </a:extLst>
          </p:cNvPr>
          <p:cNvSpPr/>
          <p:nvPr/>
        </p:nvSpPr>
        <p:spPr>
          <a:xfrm>
            <a:off x="6454240" y="5345721"/>
            <a:ext cx="4481551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«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Beati voi, poveri,</a:t>
            </a:r>
          </a:p>
          <a:p>
            <a:pPr>
              <a:lnSpc>
                <a:spcPct val="80000"/>
              </a:lnSpc>
            </a:pP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perché vostro è il regno di Dio</a:t>
            </a:r>
            <a:r>
              <a:rPr lang="it-IT" sz="3200" dirty="0">
                <a:latin typeface="Rockwell Condensed" panose="02060603050405020104" pitchFamily="18" charset="0"/>
              </a:rPr>
              <a:t>»</a:t>
            </a:r>
          </a:p>
          <a:p>
            <a:pPr>
              <a:lnSpc>
                <a:spcPct val="80000"/>
              </a:lnSpc>
            </a:pPr>
            <a:r>
              <a:rPr lang="it-IT" dirty="0"/>
              <a:t>(Lc 6,20)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305891A9-D78E-47B0-BCAA-C1C7EB7269B7}"/>
              </a:ext>
            </a:extLst>
          </p:cNvPr>
          <p:cNvSpPr txBox="1"/>
          <p:nvPr/>
        </p:nvSpPr>
        <p:spPr>
          <a:xfrm>
            <a:off x="6454240" y="2177376"/>
            <a:ext cx="518408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La vita dei discepoli di Gesù doveva esprimersi in una fraternità e solidarietà tali, da corrispondere all’insegnamento principale del Maestro che aveva proclamato i poveri beati ed eredi del Regno dei cieli.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6E74D41-A64B-4F3D-9B7A-CE0DC4F7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-731" r="38598" b="731"/>
          <a:stretch/>
        </p:blipFill>
        <p:spPr>
          <a:xfrm>
            <a:off x="473049" y="598449"/>
            <a:ext cx="5158630" cy="584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E678184E-0113-4BC0-8FA0-D434CCE16FAE}"/>
              </a:ext>
            </a:extLst>
          </p:cNvPr>
          <p:cNvSpPr/>
          <p:nvPr/>
        </p:nvSpPr>
        <p:spPr>
          <a:xfrm>
            <a:off x="294584" y="277740"/>
            <a:ext cx="5468654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«</a:t>
            </a: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Ascoltate, fratelli miei carissimi: Dio non ha forse scelto i poveri agli occhi del mondo, che sono ricchi nella fede ed eredi del Regno, promesso a quelli che lo amano? </a:t>
            </a:r>
          </a:p>
          <a:p>
            <a:pPr>
              <a:lnSpc>
                <a:spcPct val="90000"/>
              </a:lnSpc>
            </a:pP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Voi invece avete disonorato il povero! </a:t>
            </a:r>
          </a:p>
          <a:p>
            <a:pPr>
              <a:lnSpc>
                <a:spcPct val="90000"/>
              </a:lnSpc>
            </a:pP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Non sono forse i ricchi che vi opprimono e vi trascinano davanti ai tribunali?</a:t>
            </a:r>
            <a:r>
              <a:rPr lang="it-IT" sz="2800" dirty="0">
                <a:latin typeface="Rockwell Condensed" panose="02060603050405020104" pitchFamily="18" charset="0"/>
              </a:rPr>
              <a:t>» </a:t>
            </a:r>
            <a:r>
              <a:rPr lang="it-IT" sz="1600" dirty="0"/>
              <a:t>(</a:t>
            </a:r>
            <a:r>
              <a:rPr lang="it-IT" sz="1600" dirty="0" err="1"/>
              <a:t>Giac</a:t>
            </a:r>
            <a:r>
              <a:rPr lang="it-IT" sz="1600" dirty="0"/>
              <a:t> 2,5-6)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83343010-5DD2-4046-BCFC-D02EE82A7E2E}"/>
              </a:ext>
            </a:extLst>
          </p:cNvPr>
          <p:cNvSpPr/>
          <p:nvPr/>
        </p:nvSpPr>
        <p:spPr>
          <a:xfrm>
            <a:off x="6409189" y="2715056"/>
            <a:ext cx="5612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800" dirty="0">
                <a:latin typeface="Rockwell Condensed" panose="02060603050405020104" pitchFamily="18" charset="0"/>
              </a:rPr>
              <a:t>«</a:t>
            </a: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A che serve, fratelli miei, se uno dice di avere fede, ma non ha le opere? </a:t>
            </a:r>
          </a:p>
          <a:p>
            <a:pPr>
              <a:lnSpc>
                <a:spcPct val="90000"/>
              </a:lnSpc>
            </a:pP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Quella fede può forse salvarlo? </a:t>
            </a:r>
          </a:p>
          <a:p>
            <a:pPr>
              <a:lnSpc>
                <a:spcPct val="90000"/>
              </a:lnSpc>
            </a:pP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Se un fratello o una sorella sono senza vestiti e sprovvisti del cibo quotidiano e uno di voi dice loro: «Andatevene in pace, riscaldatevi e saziatevi», ma non date loro il necessario per il corpo, a che cosa serve? </a:t>
            </a:r>
          </a:p>
          <a:p>
            <a:pPr>
              <a:lnSpc>
                <a:spcPct val="90000"/>
              </a:lnSpc>
            </a:pPr>
            <a:r>
              <a:rPr lang="it-IT" sz="2800" dirty="0">
                <a:solidFill>
                  <a:srgbClr val="990033"/>
                </a:solidFill>
                <a:latin typeface="Rockwell Condensed" panose="02060603050405020104" pitchFamily="18" charset="0"/>
              </a:rPr>
              <a:t>Così anche la fede: se non è seguita dalle opere, in se stessa è morta</a:t>
            </a:r>
            <a:r>
              <a:rPr lang="it-IT" sz="2800" dirty="0">
                <a:latin typeface="Rockwell Condensed" panose="02060603050405020104" pitchFamily="18" charset="0"/>
              </a:rPr>
              <a:t>» </a:t>
            </a:r>
            <a:r>
              <a:rPr lang="it-IT" sz="1600" dirty="0"/>
              <a:t>(</a:t>
            </a:r>
            <a:r>
              <a:rPr lang="it-IT" sz="1600" dirty="0" err="1"/>
              <a:t>Giac</a:t>
            </a:r>
            <a:r>
              <a:rPr lang="it-IT" sz="1600" dirty="0"/>
              <a:t> 2,14-17)</a:t>
            </a:r>
            <a:endParaRPr lang="it-IT" sz="1600" dirty="0">
              <a:latin typeface="Rockwell Condensed" panose="020606030504050201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B3C42D2-060A-44CB-9C27-A36CB3148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9" b="92072" l="2462" r="94615">
                        <a14:foregroundMark x1="16462" y1="17391" x2="16462" y2="17391"/>
                        <a14:foregroundMark x1="6000" y1="36829" x2="6000" y2="36829"/>
                        <a14:foregroundMark x1="6308" y1="45013" x2="6308" y2="45013"/>
                        <a14:foregroundMark x1="6308" y1="41432" x2="6308" y2="41432"/>
                        <a14:foregroundMark x1="5077" y1="51151" x2="5077" y2="51151"/>
                        <a14:foregroundMark x1="5077" y1="51407" x2="5077" y2="51407"/>
                        <a14:foregroundMark x1="5077" y1="49616" x2="5077" y2="49616"/>
                        <a14:foregroundMark x1="5385" y1="48338" x2="5385" y2="48338"/>
                        <a14:foregroundMark x1="4308" y1="53453" x2="4308" y2="53453"/>
                        <a14:foregroundMark x1="2923" y1="50639" x2="2923" y2="50639"/>
                        <a14:foregroundMark x1="6000" y1="59079" x2="6000" y2="59079"/>
                        <a14:foregroundMark x1="11692" y1="81586" x2="11692" y2="81586"/>
                        <a14:foregroundMark x1="10769" y1="80563" x2="10769" y2="80563"/>
                        <a14:foregroundMark x1="10923" y1="78772" x2="10923" y2="78772"/>
                        <a14:foregroundMark x1="11231" y1="85166" x2="11231" y2="85166"/>
                        <a14:foregroundMark x1="6462" y1="57289" x2="6462" y2="57289"/>
                        <a14:foregroundMark x1="28615" y1="10997" x2="28615" y2="10997"/>
                        <a14:foregroundMark x1="41077" y1="16624" x2="41077" y2="16624"/>
                        <a14:foregroundMark x1="46462" y1="16113" x2="46462" y2="16113"/>
                        <a14:foregroundMark x1="44154" y1="15857" x2="44154" y2="15857"/>
                        <a14:foregroundMark x1="49231" y1="10742" x2="49231" y2="10486"/>
                        <a14:foregroundMark x1="58615" y1="12532" x2="58615" y2="12532"/>
                        <a14:foregroundMark x1="58615" y1="15857" x2="58615" y2="15857"/>
                        <a14:foregroundMark x1="53692" y1="13043" x2="53692" y2="13043"/>
                        <a14:foregroundMark x1="55846" y1="20972" x2="55846" y2="20972"/>
                        <a14:foregroundMark x1="55077" y1="18414" x2="55077" y2="18414"/>
                        <a14:foregroundMark x1="58308" y1="21995" x2="58308" y2="21995"/>
                        <a14:foregroundMark x1="58615" y1="26854" x2="58615" y2="26854"/>
                        <a14:foregroundMark x1="62000" y1="36317" x2="62000" y2="36317"/>
                        <a14:foregroundMark x1="60154" y1="32992" x2="60154" y2="32992"/>
                        <a14:foregroundMark x1="62000" y1="26598" x2="62000" y2="26598"/>
                        <a14:foregroundMark x1="61846" y1="17647" x2="61846" y2="17647"/>
                        <a14:foregroundMark x1="66000" y1="17903" x2="66000" y2="17903"/>
                        <a14:foregroundMark x1="71385" y1="16880" x2="71385" y2="16880"/>
                        <a14:foregroundMark x1="68308" y1="25575" x2="68154" y2="25320"/>
                        <a14:foregroundMark x1="61538" y1="58312" x2="61538" y2="58312"/>
                        <a14:foregroundMark x1="60000" y1="63683" x2="60000" y2="63683"/>
                        <a14:foregroundMark x1="57385" y1="69565" x2="57385" y2="69565"/>
                        <a14:foregroundMark x1="61692" y1="69565" x2="61692" y2="69565"/>
                        <a14:foregroundMark x1="63077" y1="68286" x2="63077" y2="68286"/>
                        <a14:foregroundMark x1="62923" y1="64962" x2="62923" y2="64962"/>
                        <a14:foregroundMark x1="62615" y1="56010" x2="62615" y2="56010"/>
                        <a14:foregroundMark x1="56154" y1="62660" x2="56154" y2="62660"/>
                        <a14:foregroundMark x1="29385" y1="62660" x2="29385" y2="62660"/>
                        <a14:foregroundMark x1="20615" y1="51662" x2="20769" y2="51662"/>
                        <a14:foregroundMark x1="20154" y1="45013" x2="20154" y2="45013"/>
                        <a14:foregroundMark x1="11385" y1="20972" x2="11385" y2="20972"/>
                        <a14:foregroundMark x1="13538" y1="22762" x2="13538" y2="22762"/>
                        <a14:foregroundMark x1="30923" y1="32992" x2="30923" y2="32992"/>
                        <a14:foregroundMark x1="29077" y1="31969" x2="29077" y2="31969"/>
                        <a14:foregroundMark x1="65538" y1="42967" x2="65538" y2="42967"/>
                        <a14:foregroundMark x1="67538" y1="36829" x2="67538" y2="36829"/>
                        <a14:foregroundMark x1="66000" y1="30435" x2="66000" y2="30435"/>
                        <a14:foregroundMark x1="63692" y1="52174" x2="63692" y2="52174"/>
                        <a14:foregroundMark x1="64154" y1="62404" x2="64154" y2="62404"/>
                        <a14:foregroundMark x1="64000" y1="70077" x2="64000" y2="70077"/>
                        <a14:foregroundMark x1="65692" y1="73913" x2="65692" y2="73913"/>
                        <a14:foregroundMark x1="45692" y1="89258" x2="45692" y2="89258"/>
                        <a14:foregroundMark x1="42462" y1="92327" x2="42462" y2="92327"/>
                        <a14:foregroundMark x1="22615" y1="92072" x2="22615" y2="92072"/>
                        <a14:foregroundMark x1="68462" y1="54220" x2="68462" y2="54220"/>
                        <a14:foregroundMark x1="68154" y1="50895" x2="68154" y2="50895"/>
                        <a14:foregroundMark x1="72000" y1="39386" x2="72000" y2="39386"/>
                        <a14:foregroundMark x1="72000" y1="33504" x2="72000" y2="33504"/>
                        <a14:foregroundMark x1="71231" y1="23274" x2="71231" y2="23274"/>
                        <a14:foregroundMark x1="70462" y1="56522" x2="70462" y2="56522"/>
                        <a14:foregroundMark x1="72000" y1="64450" x2="72000" y2="64450"/>
                        <a14:foregroundMark x1="74308" y1="68286" x2="74308" y2="68286"/>
                        <a14:foregroundMark x1="78000" y1="54476" x2="78000" y2="54476"/>
                        <a14:foregroundMark x1="78000" y1="42455" x2="78000" y2="42455"/>
                        <a14:foregroundMark x1="78615" y1="19437" x2="78615" y2="19437"/>
                        <a14:foregroundMark x1="88000" y1="20205" x2="88000" y2="20205"/>
                        <a14:foregroundMark x1="89846" y1="31458" x2="89846" y2="31458"/>
                        <a14:foregroundMark x1="88308" y1="40153" x2="88308" y2="40153"/>
                        <a14:foregroundMark x1="88308" y1="44501" x2="88308" y2="44501"/>
                        <a14:foregroundMark x1="88769" y1="56010" x2="88769" y2="56010"/>
                        <a14:foregroundMark x1="92154" y1="49105" x2="92154" y2="49105"/>
                        <a14:foregroundMark x1="80615" y1="15857" x2="80615" y2="15857"/>
                        <a14:foregroundMark x1="94615" y1="12788" x2="94615" y2="12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6" y="3101226"/>
            <a:ext cx="5465070" cy="32874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FEDE79A9-6E9C-4DA4-86A8-91721E4A59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23900" y1="48866" x2="23900" y2="48866"/>
                        <a14:backgroundMark x1="13100" y1="39616" x2="13100" y2="39616"/>
                        <a14:backgroundMark x1="15500" y1="44328" x2="15500" y2="44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96" t="14318" r="8622" b="15745"/>
          <a:stretch/>
        </p:blipFill>
        <p:spPr>
          <a:xfrm>
            <a:off x="6853805" y="277740"/>
            <a:ext cx="4723002" cy="225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863250C-466D-4FF1-ACC7-894D14C59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7" r="18599"/>
          <a:stretch/>
        </p:blipFill>
        <p:spPr>
          <a:xfrm>
            <a:off x="226501" y="591570"/>
            <a:ext cx="2592200" cy="550803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7541F181-016F-4CFF-AE28-3202974031F6}"/>
              </a:ext>
            </a:extLst>
          </p:cNvPr>
          <p:cNvSpPr/>
          <p:nvPr/>
        </p:nvSpPr>
        <p:spPr>
          <a:xfrm>
            <a:off x="3014357" y="1046497"/>
            <a:ext cx="8973425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Tra tutti spicca l’esempio di Francesco d’Assisi. </a:t>
            </a:r>
          </a:p>
          <a:p>
            <a:pPr>
              <a:lnSpc>
                <a:spcPct val="8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Egli non si accontentò di abbracciare e dare l’elemosina ai lebbrosi, ma decise di andare a Gubbio per stare insieme con loro. </a:t>
            </a:r>
          </a:p>
          <a:p>
            <a:pPr>
              <a:lnSpc>
                <a:spcPct val="8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Lui stesso vide in questo incontro la svolta della sua conversione: </a:t>
            </a:r>
          </a:p>
          <a:p>
            <a:pPr>
              <a:lnSpc>
                <a:spcPct val="8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«</a:t>
            </a:r>
            <a:r>
              <a:rPr lang="it-IT" sz="3200" dirty="0">
                <a:latin typeface="Rockwell Condensed" panose="02060603050405020104" pitchFamily="18" charset="0"/>
              </a:rPr>
              <a:t>Quando ero nei peccati mi sembrava cosa troppo amara vedere i lebbrosi, e il Signore stesso mi condusse tra loro e usai con essi misericordia. E allontanandomi da loro, ciò che mi sembrava amaro mi fu cambiato in dolcezza di animo e di corpo</a:t>
            </a:r>
            <a:r>
              <a:rPr lang="it-IT" sz="3200" dirty="0">
                <a:solidFill>
                  <a:srgbClr val="990033"/>
                </a:solidFill>
                <a:latin typeface="Rockwell Condensed" panose="02060603050405020104" pitchFamily="18" charset="0"/>
              </a:rPr>
              <a:t>»</a:t>
            </a:r>
            <a:r>
              <a:rPr lang="it-IT" sz="3200" dirty="0">
                <a:latin typeface="Rockwell Condensed" panose="02060603050405020104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it-IT" sz="1600" dirty="0"/>
              <a:t>(Test 1-3: FF 110)</a:t>
            </a:r>
            <a:endParaRPr lang="it-IT" sz="3200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endParaRPr lang="it-IT" sz="1000" dirty="0">
              <a:latin typeface="Rockwell Condensed" panose="02060603050405020104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Questa testimonianza manifesta la forza trasformatrice della carità e lo stile di vita dei cristiani.</a:t>
            </a:r>
          </a:p>
        </p:txBody>
      </p:sp>
    </p:spTree>
    <p:extLst>
      <p:ext uri="{BB962C8B-B14F-4D97-AF65-F5344CB8AC3E}">
        <p14:creationId xmlns:p14="http://schemas.microsoft.com/office/powerpoint/2010/main" val="16205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0081A309-2D0F-4919-8FCB-BEEA08650285}"/>
              </a:ext>
            </a:extLst>
          </p:cNvPr>
          <p:cNvSpPr/>
          <p:nvPr/>
        </p:nvSpPr>
        <p:spPr>
          <a:xfrm>
            <a:off x="149290" y="3618447"/>
            <a:ext cx="118872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Infatti, la preghiera, il cammino del discepolato e la conversione trovano nella carità che si fa condivisione la verifica della loro autenticità evangelica. E da questo modo di vivere derivano gioia e serenità d’animo, perché si tocca con mano la carne di Cristo. </a:t>
            </a:r>
          </a:p>
          <a:p>
            <a:pPr>
              <a:lnSpc>
                <a:spcPct val="90000"/>
              </a:lnSpc>
            </a:pPr>
            <a:r>
              <a:rPr lang="it-IT" sz="3200" dirty="0">
                <a:latin typeface="Rockwell Condensed" panose="02060603050405020104" pitchFamily="18" charset="0"/>
              </a:rPr>
              <a:t>Se vogliamo incontrare realmente Cristo, è necessario che ne tocchiamo il corpo in quello piagato dei poveri, come riscontro della comunione sacramentale ricevuta nell’Eucaristia.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20C48FD-B8A5-4FD2-A198-99FFCD04A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6"/>
          <a:stretch/>
        </p:blipFill>
        <p:spPr>
          <a:xfrm>
            <a:off x="2797823" y="195264"/>
            <a:ext cx="6838950" cy="32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915</Words>
  <Application>Microsoft Office PowerPoint</Application>
  <PresentationFormat>Personalizzato</PresentationFormat>
  <Paragraphs>56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Arial</vt:lpstr>
      <vt:lpstr>Under</vt:lpstr>
      <vt:lpstr>Calibri Light</vt:lpstr>
      <vt:lpstr>Calibri</vt:lpstr>
      <vt:lpstr>Old Press</vt:lpstr>
      <vt:lpstr>Rockwell Condensed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luciano cantini</dc:creator>
  <cp:lastModifiedBy>giusy</cp:lastModifiedBy>
  <cp:revision>64</cp:revision>
  <dcterms:created xsi:type="dcterms:W3CDTF">2017-11-06T09:19:31Z</dcterms:created>
  <dcterms:modified xsi:type="dcterms:W3CDTF">2017-11-14T09:24:12Z</dcterms:modified>
</cp:coreProperties>
</file>